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5143500" type="screen16x9"/>
  <p:notesSz cx="6858000" cy="9144000"/>
  <p:embeddedFontLst>
    <p:embeddedFont>
      <p:font typeface="Calligraffitti" panose="020B0604020202020204" charset="0"/>
      <p:regular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A45CCFF-6353-4C72-8B62-EEFAA6F99BF2}">
  <a:tblStyle styleId="{EA45CCFF-6353-4C72-8B62-EEFAA6F99BF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63fd14ea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63fd14e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054bb79ea1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054bb79ea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063fd14ead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063fd14ead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063fd14ead_0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063fd14ead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063fd14ead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063fd14ead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063fd14ead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063fd14ead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063fd14ead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063fd14ead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063fd14ead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063fd14ead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63fd14ead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063fd14ead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063fd14ead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063fd14ead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063fd14ead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063fd14ead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063fd14ead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063fd14ead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063fd14ead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063fd14ead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063fd14ead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063fd14ead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063fd14ead_0_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063fd14ead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063fd14ead_0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063fd14ead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063fd14ead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063fd14ead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063fd14ead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063fd14ead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063fd14ead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1063fd14ead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063fd14ead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063fd14ead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063fd14ead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063fd14ead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063fd14ead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063fd14ead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063fd14ead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063fd14ead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063fd14ead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063fd14ead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seshadri-c/SMAI-Project-2021-Monsoon-Alteran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44925" y="1561638"/>
            <a:ext cx="8520600" cy="126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50" b="1"/>
              <a:t>Visualizing and Understanding Convolutional Networks</a:t>
            </a:r>
            <a:endParaRPr sz="6800" b="1"/>
          </a:p>
        </p:txBody>
      </p:sp>
      <p:sp>
        <p:nvSpPr>
          <p:cNvPr id="55" name="Google Shape;55;p13"/>
          <p:cNvSpPr txBox="1">
            <a:spLocks noGrp="1"/>
          </p:cNvSpPr>
          <p:nvPr>
            <p:ph type="subTitle" idx="1"/>
          </p:nvPr>
        </p:nvSpPr>
        <p:spPr>
          <a:xfrm>
            <a:off x="4989325" y="2931250"/>
            <a:ext cx="3976200" cy="156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b="1" dirty="0">
                <a:solidFill>
                  <a:schemeClr val="dk1"/>
                </a:solidFill>
              </a:rPr>
              <a:t>Team: Alterant</a:t>
            </a:r>
            <a:endParaRPr sz="1700" b="1" dirty="0">
              <a:solidFill>
                <a:schemeClr val="dk1"/>
              </a:solidFill>
            </a:endParaRPr>
          </a:p>
          <a:p>
            <a:pPr marL="0" lvl="0" indent="0" algn="l" rtl="0">
              <a:spcBef>
                <a:spcPts val="0"/>
              </a:spcBef>
              <a:spcAft>
                <a:spcPts val="0"/>
              </a:spcAft>
              <a:buNone/>
            </a:pPr>
            <a:endParaRPr sz="1500" b="1" dirty="0">
              <a:solidFill>
                <a:schemeClr val="dk1"/>
              </a:solidFill>
            </a:endParaRPr>
          </a:p>
          <a:p>
            <a:pPr marL="0" lvl="0" indent="0" algn="l" rtl="0">
              <a:spcBef>
                <a:spcPts val="0"/>
              </a:spcBef>
              <a:spcAft>
                <a:spcPts val="0"/>
              </a:spcAft>
              <a:buNone/>
            </a:pPr>
            <a:r>
              <a:rPr lang="en" sz="1550" b="1" dirty="0">
                <a:solidFill>
                  <a:schemeClr val="dk1"/>
                </a:solidFill>
              </a:rPr>
              <a:t>Alefiah Mubeen (20172146</a:t>
            </a:r>
            <a:r>
              <a:rPr lang="en" sz="1500" b="1" dirty="0">
                <a:solidFill>
                  <a:schemeClr val="dk1"/>
                </a:solidFill>
              </a:rPr>
              <a:t>)</a:t>
            </a:r>
            <a:endParaRPr sz="1500" b="1" dirty="0">
              <a:solidFill>
                <a:schemeClr val="dk1"/>
              </a:solidFill>
            </a:endParaRPr>
          </a:p>
          <a:p>
            <a:pPr marL="0" lvl="0" indent="0" algn="l" rtl="0">
              <a:spcBef>
                <a:spcPts val="0"/>
              </a:spcBef>
              <a:spcAft>
                <a:spcPts val="0"/>
              </a:spcAft>
              <a:buNone/>
            </a:pPr>
            <a:r>
              <a:rPr lang="en" sz="1500" b="1" dirty="0">
                <a:solidFill>
                  <a:schemeClr val="dk1"/>
                </a:solidFill>
              </a:rPr>
              <a:t>Ankita Maity (2</a:t>
            </a:r>
            <a:r>
              <a:rPr lang="en" sz="1550" b="1" dirty="0">
                <a:solidFill>
                  <a:schemeClr val="dk1"/>
                </a:solidFill>
              </a:rPr>
              <a:t>021701017</a:t>
            </a:r>
            <a:r>
              <a:rPr lang="en" sz="1500" b="1" dirty="0">
                <a:solidFill>
                  <a:schemeClr val="dk1"/>
                </a:solidFill>
              </a:rPr>
              <a:t>)</a:t>
            </a:r>
            <a:endParaRPr sz="1500" b="1" dirty="0">
              <a:solidFill>
                <a:schemeClr val="dk1"/>
              </a:solidFill>
            </a:endParaRPr>
          </a:p>
          <a:p>
            <a:pPr marL="0" lvl="0" indent="0" algn="l" rtl="0">
              <a:spcBef>
                <a:spcPts val="0"/>
              </a:spcBef>
              <a:spcAft>
                <a:spcPts val="0"/>
              </a:spcAft>
              <a:buNone/>
            </a:pPr>
            <a:r>
              <a:rPr lang="en" sz="1500" b="1" dirty="0">
                <a:solidFill>
                  <a:schemeClr val="dk1"/>
                </a:solidFill>
              </a:rPr>
              <a:t>Seshadri Mazumder	(2021801002)</a:t>
            </a:r>
            <a:endParaRPr sz="1500" b="1" dirty="0">
              <a:solidFill>
                <a:schemeClr val="dk1"/>
              </a:solidFill>
            </a:endParaRPr>
          </a:p>
          <a:p>
            <a:pPr marL="0" lvl="0" indent="0" algn="l" rtl="0">
              <a:spcBef>
                <a:spcPts val="0"/>
              </a:spcBef>
              <a:spcAft>
                <a:spcPts val="0"/>
              </a:spcAft>
              <a:buNone/>
            </a:pPr>
            <a:r>
              <a:rPr lang="en" sz="1500" b="1" dirty="0">
                <a:solidFill>
                  <a:schemeClr val="dk1"/>
                </a:solidFill>
              </a:rPr>
              <a:t>Vivek Pareek (2</a:t>
            </a:r>
            <a:r>
              <a:rPr lang="en" sz="1550" b="1" dirty="0">
                <a:solidFill>
                  <a:schemeClr val="dk1"/>
                </a:solidFill>
              </a:rPr>
              <a:t>021701001</a:t>
            </a:r>
            <a:r>
              <a:rPr lang="en" sz="1500" b="1" dirty="0">
                <a:solidFill>
                  <a:schemeClr val="dk1"/>
                </a:solidFill>
              </a:rPr>
              <a:t>)</a:t>
            </a:r>
            <a:endParaRPr sz="3400" b="1" dirty="0"/>
          </a:p>
        </p:txBody>
      </p:sp>
      <p:sp>
        <p:nvSpPr>
          <p:cNvPr id="56" name="Google Shape;56;p13"/>
          <p:cNvSpPr txBox="1"/>
          <p:nvPr/>
        </p:nvSpPr>
        <p:spPr>
          <a:xfrm>
            <a:off x="222775" y="3080500"/>
            <a:ext cx="38715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Course Name : Statistical methods in AI</a:t>
            </a:r>
            <a:endParaRPr b="1"/>
          </a:p>
          <a:p>
            <a:pPr marL="0" lvl="0" indent="0" algn="l" rtl="0">
              <a:spcBef>
                <a:spcPts val="0"/>
              </a:spcBef>
              <a:spcAft>
                <a:spcPts val="0"/>
              </a:spcAft>
              <a:buNone/>
            </a:pPr>
            <a:r>
              <a:rPr lang="en" b="1"/>
              <a:t>Course ID :       CS7.403.M21</a:t>
            </a:r>
            <a:endParaRPr b="1"/>
          </a:p>
          <a:p>
            <a:pPr marL="0" lvl="0" indent="0" algn="l" rtl="0">
              <a:spcBef>
                <a:spcPts val="0"/>
              </a:spcBef>
              <a:spcAft>
                <a:spcPts val="0"/>
              </a:spcAft>
              <a:buNone/>
            </a:pPr>
            <a:r>
              <a:rPr lang="en" b="1"/>
              <a:t>Instructors :     Dr. Anoop Namboodiri Assigned TA :  Yashas Samaga</a:t>
            </a:r>
            <a:endParaRPr b="1"/>
          </a:p>
        </p:txBody>
      </p:sp>
      <p:pic>
        <p:nvPicPr>
          <p:cNvPr id="57" name="Google Shape;57;p13"/>
          <p:cNvPicPr preferRelativeResize="0"/>
          <p:nvPr/>
        </p:nvPicPr>
        <p:blipFill>
          <a:blip r:embed="rId3">
            <a:alphaModFix/>
          </a:blip>
          <a:stretch>
            <a:fillRect/>
          </a:stretch>
        </p:blipFill>
        <p:spPr>
          <a:xfrm>
            <a:off x="222772" y="132325"/>
            <a:ext cx="1352541" cy="1321800"/>
          </a:xfrm>
          <a:prstGeom prst="rect">
            <a:avLst/>
          </a:prstGeom>
          <a:noFill/>
          <a:ln>
            <a:noFill/>
          </a:ln>
        </p:spPr>
      </p:pic>
      <p:sp>
        <p:nvSpPr>
          <p:cNvPr id="58" name="Google Shape;58;p13"/>
          <p:cNvSpPr txBox="1"/>
          <p:nvPr/>
        </p:nvSpPr>
        <p:spPr>
          <a:xfrm>
            <a:off x="214750" y="4456275"/>
            <a:ext cx="819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Github Repo: </a:t>
            </a:r>
            <a:r>
              <a:rPr lang="en" u="sng">
                <a:solidFill>
                  <a:schemeClr val="hlink"/>
                </a:solidFill>
                <a:hlinkClick r:id="rId4"/>
              </a:rPr>
              <a:t>Github link</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Feature Visualisation for Occlusional Sensitivity</a:t>
            </a:r>
            <a:endParaRPr b="1"/>
          </a:p>
        </p:txBody>
      </p:sp>
      <p:sp>
        <p:nvSpPr>
          <p:cNvPr id="126" name="Google Shape;126;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en">
                <a:solidFill>
                  <a:schemeClr val="dk1"/>
                </a:solidFill>
              </a:rPr>
              <a:t>Corner Occlusion</a:t>
            </a:r>
            <a:endParaRPr>
              <a:solidFill>
                <a:schemeClr val="dk1"/>
              </a:solidFill>
            </a:endParaRPr>
          </a:p>
        </p:txBody>
      </p:sp>
      <p:pic>
        <p:nvPicPr>
          <p:cNvPr id="127" name="Google Shape;127;p22"/>
          <p:cNvPicPr preferRelativeResize="0"/>
          <p:nvPr/>
        </p:nvPicPr>
        <p:blipFill>
          <a:blip r:embed="rId3">
            <a:alphaModFix/>
          </a:blip>
          <a:stretch>
            <a:fillRect/>
          </a:stretch>
        </p:blipFill>
        <p:spPr>
          <a:xfrm>
            <a:off x="189300" y="1627450"/>
            <a:ext cx="8765398" cy="327495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3"/>
          <p:cNvSpPr txBox="1">
            <a:spLocks noGrp="1"/>
          </p:cNvSpPr>
          <p:nvPr>
            <p:ph type="title"/>
          </p:nvPr>
        </p:nvSpPr>
        <p:spPr>
          <a:xfrm>
            <a:off x="311700" y="445025"/>
            <a:ext cx="2460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Quantitative Evaluation</a:t>
            </a:r>
            <a:endParaRPr b="1"/>
          </a:p>
          <a:p>
            <a:pPr marL="0" lvl="0" indent="0" algn="l" rtl="0">
              <a:spcBef>
                <a:spcPts val="0"/>
              </a:spcBef>
              <a:spcAft>
                <a:spcPts val="0"/>
              </a:spcAft>
              <a:buNone/>
            </a:pPr>
            <a:endParaRPr b="1"/>
          </a:p>
          <a:p>
            <a:pPr marL="0" lvl="0" indent="0" algn="l" rtl="0">
              <a:spcBef>
                <a:spcPts val="0"/>
              </a:spcBef>
              <a:spcAft>
                <a:spcPts val="0"/>
              </a:spcAft>
              <a:buNone/>
            </a:pPr>
            <a:r>
              <a:rPr lang="en" b="1"/>
              <a:t>VGG-16</a:t>
            </a:r>
            <a:endParaRPr b="1"/>
          </a:p>
        </p:txBody>
      </p:sp>
      <p:pic>
        <p:nvPicPr>
          <p:cNvPr id="133" name="Google Shape;133;p23"/>
          <p:cNvPicPr preferRelativeResize="0"/>
          <p:nvPr/>
        </p:nvPicPr>
        <p:blipFill>
          <a:blip r:embed="rId3">
            <a:alphaModFix/>
          </a:blip>
          <a:stretch>
            <a:fillRect/>
          </a:stretch>
        </p:blipFill>
        <p:spPr>
          <a:xfrm>
            <a:off x="2771775" y="85925"/>
            <a:ext cx="6259500" cy="4771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311700" y="445025"/>
            <a:ext cx="2460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Quantitative Evaluation</a:t>
            </a:r>
            <a:endParaRPr b="1"/>
          </a:p>
          <a:p>
            <a:pPr marL="0" lvl="0" indent="0" algn="l" rtl="0">
              <a:spcBef>
                <a:spcPts val="0"/>
              </a:spcBef>
              <a:spcAft>
                <a:spcPts val="0"/>
              </a:spcAft>
              <a:buNone/>
            </a:pPr>
            <a:endParaRPr b="1"/>
          </a:p>
          <a:p>
            <a:pPr marL="0" lvl="0" indent="0" algn="l" rtl="0">
              <a:spcBef>
                <a:spcPts val="0"/>
              </a:spcBef>
              <a:spcAft>
                <a:spcPts val="0"/>
              </a:spcAft>
              <a:buNone/>
            </a:pPr>
            <a:r>
              <a:rPr lang="en" b="1"/>
              <a:t>VGG-19</a:t>
            </a:r>
            <a:endParaRPr b="1"/>
          </a:p>
        </p:txBody>
      </p:sp>
      <p:pic>
        <p:nvPicPr>
          <p:cNvPr id="139" name="Google Shape;139;p24"/>
          <p:cNvPicPr preferRelativeResize="0"/>
          <p:nvPr/>
        </p:nvPicPr>
        <p:blipFill>
          <a:blip r:embed="rId3">
            <a:alphaModFix/>
          </a:blip>
          <a:stretch>
            <a:fillRect/>
          </a:stretch>
        </p:blipFill>
        <p:spPr>
          <a:xfrm>
            <a:off x="2640425" y="152400"/>
            <a:ext cx="6427375" cy="4616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Architecture 2</a:t>
            </a:r>
            <a:endParaRPr b="1"/>
          </a:p>
        </p:txBody>
      </p:sp>
      <p:pic>
        <p:nvPicPr>
          <p:cNvPr id="145" name="Google Shape;145;p25"/>
          <p:cNvPicPr preferRelativeResize="0"/>
          <p:nvPr/>
        </p:nvPicPr>
        <p:blipFill>
          <a:blip r:embed="rId3">
            <a:alphaModFix/>
          </a:blip>
          <a:stretch>
            <a:fillRect/>
          </a:stretch>
        </p:blipFill>
        <p:spPr>
          <a:xfrm>
            <a:off x="209950" y="1155275"/>
            <a:ext cx="8781649" cy="3469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6"/>
          <p:cNvSpPr txBox="1">
            <a:spLocks noGrp="1"/>
          </p:cNvSpPr>
          <p:nvPr>
            <p:ph type="title"/>
          </p:nvPr>
        </p:nvSpPr>
        <p:spPr>
          <a:xfrm>
            <a:off x="311700" y="445025"/>
            <a:ext cx="3733500" cy="1665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Image Creation to Maximize class scores </a:t>
            </a:r>
            <a:endParaRPr b="1"/>
          </a:p>
        </p:txBody>
      </p:sp>
      <p:sp>
        <p:nvSpPr>
          <p:cNvPr id="151" name="Google Shape;151;p26"/>
          <p:cNvSpPr txBox="1">
            <a:spLocks noGrp="1"/>
          </p:cNvSpPr>
          <p:nvPr>
            <p:ph type="body" idx="1"/>
          </p:nvPr>
        </p:nvSpPr>
        <p:spPr>
          <a:xfrm>
            <a:off x="311700" y="1885950"/>
            <a:ext cx="3503100" cy="2682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en" b="1">
                <a:solidFill>
                  <a:schemeClr val="dk1"/>
                </a:solidFill>
              </a:rPr>
              <a:t>Flamingo </a:t>
            </a:r>
            <a:endParaRPr b="1">
              <a:solidFill>
                <a:schemeClr val="dk1"/>
              </a:solidFill>
            </a:endParaRPr>
          </a:p>
          <a:p>
            <a:pPr marL="0" lvl="0" indent="0" algn="l" rtl="0">
              <a:spcBef>
                <a:spcPts val="1200"/>
              </a:spcBef>
              <a:spcAft>
                <a:spcPts val="1200"/>
              </a:spcAft>
              <a:buNone/>
            </a:pPr>
            <a:endParaRPr/>
          </a:p>
        </p:txBody>
      </p:sp>
      <p:pic>
        <p:nvPicPr>
          <p:cNvPr id="152" name="Google Shape;152;p26"/>
          <p:cNvPicPr preferRelativeResize="0"/>
          <p:nvPr/>
        </p:nvPicPr>
        <p:blipFill>
          <a:blip r:embed="rId3"/>
          <a:srcRect/>
          <a:stretch/>
        </p:blipFill>
        <p:spPr>
          <a:xfrm>
            <a:off x="4047129" y="0"/>
            <a:ext cx="5095043" cy="51435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7"/>
          <p:cNvSpPr txBox="1">
            <a:spLocks noGrp="1"/>
          </p:cNvSpPr>
          <p:nvPr>
            <p:ph type="title"/>
          </p:nvPr>
        </p:nvSpPr>
        <p:spPr>
          <a:xfrm>
            <a:off x="311700" y="445025"/>
            <a:ext cx="8520600" cy="706548"/>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IN" sz="2000" b="1" dirty="0"/>
              <a:t>Unregularized vs l2 Regularization vs Adding Gaussian Blur</a:t>
            </a:r>
            <a:endParaRPr sz="2000" b="1" dirty="0"/>
          </a:p>
        </p:txBody>
      </p:sp>
      <p:pic>
        <p:nvPicPr>
          <p:cNvPr id="1026" name="Picture 2">
            <a:extLst>
              <a:ext uri="{FF2B5EF4-FFF2-40B4-BE49-F238E27FC236}">
                <a16:creationId xmlns:a16="http://schemas.microsoft.com/office/drawing/2014/main" id="{F2184E39-AA56-4FDC-A94F-09FBD3E859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763" y="1639253"/>
            <a:ext cx="2200275" cy="23526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96997DC-D692-4E97-824E-FF4BFCC4F8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2783" y="1639253"/>
            <a:ext cx="2200275" cy="235267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3961CF0B-3166-40B1-BC3A-EA505CC5D1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9803" y="1639253"/>
            <a:ext cx="2505075" cy="23526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8"/>
          <p:cNvSpPr txBox="1">
            <a:spLocks noGrp="1"/>
          </p:cNvSpPr>
          <p:nvPr>
            <p:ph type="title"/>
          </p:nvPr>
        </p:nvSpPr>
        <p:spPr>
          <a:xfrm>
            <a:off x="311700" y="445025"/>
            <a:ext cx="3733500" cy="1665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Image Creation to Maximize class scores </a:t>
            </a:r>
            <a:endParaRPr b="1"/>
          </a:p>
        </p:txBody>
      </p:sp>
      <p:sp>
        <p:nvSpPr>
          <p:cNvPr id="165" name="Google Shape;165;p28"/>
          <p:cNvSpPr txBox="1">
            <a:spLocks noGrp="1"/>
          </p:cNvSpPr>
          <p:nvPr>
            <p:ph type="body" idx="1"/>
          </p:nvPr>
        </p:nvSpPr>
        <p:spPr>
          <a:xfrm>
            <a:off x="311700" y="1885950"/>
            <a:ext cx="3503100" cy="2682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en" b="1">
                <a:solidFill>
                  <a:schemeClr val="dk1"/>
                </a:solidFill>
              </a:rPr>
              <a:t>Indian Cobra</a:t>
            </a:r>
            <a:endParaRPr b="1">
              <a:solidFill>
                <a:schemeClr val="dk1"/>
              </a:solidFill>
            </a:endParaRPr>
          </a:p>
          <a:p>
            <a:pPr marL="0" lvl="0" indent="0" algn="l" rtl="0">
              <a:spcBef>
                <a:spcPts val="1200"/>
              </a:spcBef>
              <a:spcAft>
                <a:spcPts val="1200"/>
              </a:spcAft>
              <a:buNone/>
            </a:pPr>
            <a:endParaRPr/>
          </a:p>
        </p:txBody>
      </p:sp>
      <p:pic>
        <p:nvPicPr>
          <p:cNvPr id="3" name="Picture 2">
            <a:extLst>
              <a:ext uri="{FF2B5EF4-FFF2-40B4-BE49-F238E27FC236}">
                <a16:creationId xmlns:a16="http://schemas.microsoft.com/office/drawing/2014/main" id="{93299283-FCCD-4006-B1FA-61F11D086959}"/>
              </a:ext>
            </a:extLst>
          </p:cNvPr>
          <p:cNvPicPr>
            <a:picLocks noChangeAspect="1"/>
          </p:cNvPicPr>
          <p:nvPr/>
        </p:nvPicPr>
        <p:blipFill>
          <a:blip r:embed="rId3"/>
          <a:stretch>
            <a:fillRect/>
          </a:stretch>
        </p:blipFill>
        <p:spPr>
          <a:xfrm>
            <a:off x="4145715" y="0"/>
            <a:ext cx="4978247" cy="51435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9"/>
          <p:cNvSpPr txBox="1">
            <a:spLocks noGrp="1"/>
          </p:cNvSpPr>
          <p:nvPr>
            <p:ph type="title"/>
          </p:nvPr>
        </p:nvSpPr>
        <p:spPr>
          <a:xfrm>
            <a:off x="311706" y="168475"/>
            <a:ext cx="8520600" cy="812275"/>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IN" sz="2000" b="1" dirty="0"/>
              <a:t>Unregularized vs l2 Regularization vs Adding Gaussian Blur</a:t>
            </a:r>
            <a:endParaRPr sz="2000" dirty="0"/>
          </a:p>
        </p:txBody>
      </p:sp>
      <p:pic>
        <p:nvPicPr>
          <p:cNvPr id="2050" name="Picture 2">
            <a:extLst>
              <a:ext uri="{FF2B5EF4-FFF2-40B4-BE49-F238E27FC236}">
                <a16:creationId xmlns:a16="http://schemas.microsoft.com/office/drawing/2014/main" id="{082C724F-1494-4137-97B0-B8C09D8E20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263" y="1136333"/>
            <a:ext cx="2200275" cy="23526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5F2D6DD-C64B-4237-A7FC-811952CD3B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1862" y="1136333"/>
            <a:ext cx="2200275" cy="23526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E0A17A8B-BE2F-4DF6-8095-6DCB6086BE60}"/>
              </a:ext>
            </a:extLst>
          </p:cNvPr>
          <p:cNvPicPr>
            <a:picLocks noChangeAspect="1" noChangeArrowheads="1"/>
          </p:cNvPicPr>
          <p:nvPr/>
        </p:nvPicPr>
        <p:blipFill>
          <a:blip r:embed="rId5"/>
          <a:srcRect/>
          <a:stretch/>
        </p:blipFill>
        <p:spPr bwMode="auto">
          <a:xfrm>
            <a:off x="6230679" y="1219200"/>
            <a:ext cx="2672316" cy="22698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0"/>
          <p:cNvSpPr txBox="1">
            <a:spLocks noGrp="1"/>
          </p:cNvSpPr>
          <p:nvPr>
            <p:ph type="title"/>
          </p:nvPr>
        </p:nvSpPr>
        <p:spPr>
          <a:xfrm>
            <a:off x="311700" y="445025"/>
            <a:ext cx="3733500" cy="1665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Image Creation to Maximize class scores </a:t>
            </a:r>
            <a:endParaRPr b="1"/>
          </a:p>
        </p:txBody>
      </p:sp>
      <p:sp>
        <p:nvSpPr>
          <p:cNvPr id="179" name="Google Shape;179;p30"/>
          <p:cNvSpPr txBox="1">
            <a:spLocks noGrp="1"/>
          </p:cNvSpPr>
          <p:nvPr>
            <p:ph type="body" idx="1"/>
          </p:nvPr>
        </p:nvSpPr>
        <p:spPr>
          <a:xfrm>
            <a:off x="311700" y="1885950"/>
            <a:ext cx="3503100" cy="2682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en" b="1">
                <a:solidFill>
                  <a:schemeClr val="dk1"/>
                </a:solidFill>
              </a:rPr>
              <a:t>Gorilla</a:t>
            </a:r>
            <a:endParaRPr b="1">
              <a:solidFill>
                <a:schemeClr val="dk1"/>
              </a:solidFill>
            </a:endParaRPr>
          </a:p>
          <a:p>
            <a:pPr marL="0" lvl="0" indent="0" algn="l" rtl="0">
              <a:spcBef>
                <a:spcPts val="1200"/>
              </a:spcBef>
              <a:spcAft>
                <a:spcPts val="1200"/>
              </a:spcAft>
              <a:buNone/>
            </a:pPr>
            <a:endParaRPr/>
          </a:p>
        </p:txBody>
      </p:sp>
      <p:pic>
        <p:nvPicPr>
          <p:cNvPr id="180" name="Google Shape;180;p30"/>
          <p:cNvPicPr preferRelativeResize="0"/>
          <p:nvPr/>
        </p:nvPicPr>
        <p:blipFill>
          <a:blip r:embed="rId3"/>
          <a:srcRect/>
          <a:stretch/>
        </p:blipFill>
        <p:spPr>
          <a:xfrm>
            <a:off x="4208864" y="152400"/>
            <a:ext cx="4771472" cy="483612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ct val="39285"/>
              <a:buFont typeface="Arial"/>
              <a:buNone/>
            </a:pPr>
            <a:r>
              <a:rPr lang="en-IN" sz="2200" b="1" dirty="0"/>
              <a:t>Unregularized vs l2 Regularization vs Adding Gaussian Blur</a:t>
            </a:r>
            <a:endParaRPr sz="2200" dirty="0"/>
          </a:p>
          <a:p>
            <a:pPr marL="0" lvl="0" indent="0" algn="l" rtl="0">
              <a:spcBef>
                <a:spcPts val="0"/>
              </a:spcBef>
              <a:spcAft>
                <a:spcPts val="0"/>
              </a:spcAft>
              <a:buNone/>
            </a:pPr>
            <a:endParaRPr dirty="0"/>
          </a:p>
        </p:txBody>
      </p:sp>
      <p:pic>
        <p:nvPicPr>
          <p:cNvPr id="3074" name="Picture 2">
            <a:extLst>
              <a:ext uri="{FF2B5EF4-FFF2-40B4-BE49-F238E27FC236}">
                <a16:creationId xmlns:a16="http://schemas.microsoft.com/office/drawing/2014/main" id="{85C5178C-78BA-48CD-A4BB-FA48A547A4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263" y="1250633"/>
            <a:ext cx="2200275" cy="23526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2CA9BB2A-15DD-4A83-8ED9-16B545EDE0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1862" y="1250632"/>
            <a:ext cx="2200275" cy="235267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DEF26B0E-2363-4112-B671-9C8A95B90D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9625" y="1250631"/>
            <a:ext cx="2352675" cy="23526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Index</a:t>
            </a:r>
            <a:endParaRPr b="1"/>
          </a:p>
        </p:txBody>
      </p:sp>
      <p:graphicFrame>
        <p:nvGraphicFramePr>
          <p:cNvPr id="64" name="Google Shape;64;p14"/>
          <p:cNvGraphicFramePr/>
          <p:nvPr/>
        </p:nvGraphicFramePr>
        <p:xfrm>
          <a:off x="311700" y="1172745"/>
          <a:ext cx="8614575" cy="3839700"/>
        </p:xfrm>
        <a:graphic>
          <a:graphicData uri="http://schemas.openxmlformats.org/drawingml/2006/table">
            <a:tbl>
              <a:tblPr>
                <a:noFill/>
                <a:tableStyleId>{EA45CCFF-6353-4C72-8B62-EEFAA6F99BF2}</a:tableStyleId>
              </a:tblPr>
              <a:tblGrid>
                <a:gridCol w="766625">
                  <a:extLst>
                    <a:ext uri="{9D8B030D-6E8A-4147-A177-3AD203B41FA5}">
                      <a16:colId xmlns:a16="http://schemas.microsoft.com/office/drawing/2014/main" val="20000"/>
                    </a:ext>
                  </a:extLst>
                </a:gridCol>
                <a:gridCol w="3513350">
                  <a:extLst>
                    <a:ext uri="{9D8B030D-6E8A-4147-A177-3AD203B41FA5}">
                      <a16:colId xmlns:a16="http://schemas.microsoft.com/office/drawing/2014/main" val="20001"/>
                    </a:ext>
                  </a:extLst>
                </a:gridCol>
                <a:gridCol w="740675">
                  <a:extLst>
                    <a:ext uri="{9D8B030D-6E8A-4147-A177-3AD203B41FA5}">
                      <a16:colId xmlns:a16="http://schemas.microsoft.com/office/drawing/2014/main" val="20002"/>
                    </a:ext>
                  </a:extLst>
                </a:gridCol>
                <a:gridCol w="3593925">
                  <a:extLst>
                    <a:ext uri="{9D8B030D-6E8A-4147-A177-3AD203B41FA5}">
                      <a16:colId xmlns:a16="http://schemas.microsoft.com/office/drawing/2014/main" val="20003"/>
                    </a:ext>
                  </a:extLst>
                </a:gridCol>
              </a:tblGrid>
              <a:tr h="417575">
                <a:tc>
                  <a:txBody>
                    <a:bodyPr/>
                    <a:lstStyle/>
                    <a:p>
                      <a:pPr marL="0" lvl="0" indent="0" algn="l" rtl="0">
                        <a:spcBef>
                          <a:spcPts val="0"/>
                        </a:spcBef>
                        <a:spcAft>
                          <a:spcPts val="0"/>
                        </a:spcAft>
                        <a:buNone/>
                      </a:pPr>
                      <a:r>
                        <a:rPr lang="en" sz="1100" b="1"/>
                        <a:t>Sl No</a:t>
                      </a:r>
                      <a:endParaRPr sz="1100" b="1"/>
                    </a:p>
                  </a:txBody>
                  <a:tcPr marL="91425" marR="91425" marT="91425" marB="91425"/>
                </a:tc>
                <a:tc>
                  <a:txBody>
                    <a:bodyPr/>
                    <a:lstStyle/>
                    <a:p>
                      <a:pPr marL="0" lvl="0" indent="0" algn="l" rtl="0">
                        <a:spcBef>
                          <a:spcPts val="0"/>
                        </a:spcBef>
                        <a:spcAft>
                          <a:spcPts val="0"/>
                        </a:spcAft>
                        <a:buNone/>
                      </a:pPr>
                      <a:r>
                        <a:rPr lang="en" sz="1100" b="1"/>
                        <a:t>Topic</a:t>
                      </a:r>
                      <a:endParaRPr sz="1100" b="1"/>
                    </a:p>
                  </a:txBody>
                  <a:tcPr marL="91425" marR="91425" marT="91425" marB="91425"/>
                </a:tc>
                <a:tc>
                  <a:txBody>
                    <a:bodyPr/>
                    <a:lstStyle/>
                    <a:p>
                      <a:pPr marL="0" lvl="0" indent="0" algn="l" rtl="0">
                        <a:spcBef>
                          <a:spcPts val="0"/>
                        </a:spcBef>
                        <a:spcAft>
                          <a:spcPts val="0"/>
                        </a:spcAft>
                        <a:buNone/>
                      </a:pPr>
                      <a:r>
                        <a:rPr lang="en" sz="1100" b="1"/>
                        <a:t>Sl No</a:t>
                      </a:r>
                      <a:endParaRPr sz="1100" b="1"/>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b="1"/>
                        <a:t>Topic</a:t>
                      </a:r>
                      <a:endParaRPr sz="1100" b="1"/>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488875">
                <a:tc>
                  <a:txBody>
                    <a:bodyPr/>
                    <a:lstStyle/>
                    <a:p>
                      <a:pPr marL="0" lvl="0" indent="0" algn="l" rtl="0">
                        <a:spcBef>
                          <a:spcPts val="0"/>
                        </a:spcBef>
                        <a:spcAft>
                          <a:spcPts val="0"/>
                        </a:spcAft>
                        <a:buNone/>
                      </a:pPr>
                      <a:r>
                        <a:rPr lang="en" sz="1100" b="1"/>
                        <a:t>1.</a:t>
                      </a:r>
                      <a:endParaRPr sz="1100" b="1"/>
                    </a:p>
                  </a:txBody>
                  <a:tcPr marL="91425" marR="91425" marT="91425" marB="91425"/>
                </a:tc>
                <a:tc>
                  <a:txBody>
                    <a:bodyPr/>
                    <a:lstStyle/>
                    <a:p>
                      <a:pPr marL="0" lvl="0" indent="0" algn="l" rtl="0">
                        <a:spcBef>
                          <a:spcPts val="0"/>
                        </a:spcBef>
                        <a:spcAft>
                          <a:spcPts val="0"/>
                        </a:spcAft>
                        <a:buNone/>
                      </a:pPr>
                      <a:r>
                        <a:rPr lang="en" sz="1100" b="1"/>
                        <a:t>Introduction</a:t>
                      </a:r>
                      <a:endParaRPr sz="1100" b="1"/>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100" b="1"/>
                        <a:t>8.</a:t>
                      </a:r>
                      <a:endParaRPr sz="11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b="1"/>
                        <a:t>Quantitative Evaluation of results</a:t>
                      </a:r>
                      <a:endParaRPr sz="11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88875">
                <a:tc>
                  <a:txBody>
                    <a:bodyPr/>
                    <a:lstStyle/>
                    <a:p>
                      <a:pPr marL="0" lvl="0" indent="0" algn="l" rtl="0">
                        <a:spcBef>
                          <a:spcPts val="0"/>
                        </a:spcBef>
                        <a:spcAft>
                          <a:spcPts val="0"/>
                        </a:spcAft>
                        <a:buNone/>
                      </a:pPr>
                      <a:r>
                        <a:rPr lang="en" sz="1100" b="1"/>
                        <a:t>2.</a:t>
                      </a:r>
                      <a:endParaRPr sz="1100" b="1"/>
                    </a:p>
                  </a:txBody>
                  <a:tcPr marL="91425" marR="91425" marT="91425" marB="91425"/>
                </a:tc>
                <a:tc>
                  <a:txBody>
                    <a:bodyPr/>
                    <a:lstStyle/>
                    <a:p>
                      <a:pPr marL="0" lvl="0" indent="0" algn="l" rtl="0">
                        <a:spcBef>
                          <a:spcPts val="0"/>
                        </a:spcBef>
                        <a:spcAft>
                          <a:spcPts val="0"/>
                        </a:spcAft>
                        <a:buNone/>
                      </a:pPr>
                      <a:r>
                        <a:rPr lang="en" sz="1100" b="1"/>
                        <a:t>Problem Statement</a:t>
                      </a:r>
                      <a:endParaRPr sz="1100" b="1"/>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100" b="1"/>
                        <a:t>9.</a:t>
                      </a:r>
                      <a:endParaRPr sz="11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b="1"/>
                        <a:t>Architecture-2</a:t>
                      </a:r>
                      <a:endParaRPr sz="11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88875">
                <a:tc>
                  <a:txBody>
                    <a:bodyPr/>
                    <a:lstStyle/>
                    <a:p>
                      <a:pPr marL="0" lvl="0" indent="0" algn="l" rtl="0">
                        <a:spcBef>
                          <a:spcPts val="0"/>
                        </a:spcBef>
                        <a:spcAft>
                          <a:spcPts val="0"/>
                        </a:spcAft>
                        <a:buNone/>
                      </a:pPr>
                      <a:r>
                        <a:rPr lang="en" sz="1100" b="1"/>
                        <a:t>3.</a:t>
                      </a:r>
                      <a:endParaRPr sz="1100" b="1"/>
                    </a:p>
                  </a:txBody>
                  <a:tcPr marL="91425" marR="91425" marT="91425" marB="91425"/>
                </a:tc>
                <a:tc>
                  <a:txBody>
                    <a:bodyPr/>
                    <a:lstStyle/>
                    <a:p>
                      <a:pPr marL="0" lvl="0" indent="0" algn="l" rtl="0">
                        <a:spcBef>
                          <a:spcPts val="0"/>
                        </a:spcBef>
                        <a:spcAft>
                          <a:spcPts val="0"/>
                        </a:spcAft>
                        <a:buNone/>
                      </a:pPr>
                      <a:r>
                        <a:rPr lang="en" sz="1100" b="1"/>
                        <a:t>Objectives</a:t>
                      </a:r>
                      <a:endParaRPr sz="1100" b="1"/>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100" b="1"/>
                        <a:t>10.</a:t>
                      </a:r>
                      <a:endParaRPr sz="11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b="1"/>
                        <a:t>Image Creation to Maximize Class Scores</a:t>
                      </a:r>
                      <a:endParaRPr sz="11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88875">
                <a:tc>
                  <a:txBody>
                    <a:bodyPr/>
                    <a:lstStyle/>
                    <a:p>
                      <a:pPr marL="0" lvl="0" indent="0" algn="l" rtl="0">
                        <a:spcBef>
                          <a:spcPts val="0"/>
                        </a:spcBef>
                        <a:spcAft>
                          <a:spcPts val="0"/>
                        </a:spcAft>
                        <a:buNone/>
                      </a:pPr>
                      <a:r>
                        <a:rPr lang="en" sz="1100" b="1"/>
                        <a:t>4.</a:t>
                      </a:r>
                      <a:endParaRPr sz="1100" b="1"/>
                    </a:p>
                  </a:txBody>
                  <a:tcPr marL="91425" marR="91425" marT="91425" marB="91425"/>
                </a:tc>
                <a:tc>
                  <a:txBody>
                    <a:bodyPr/>
                    <a:lstStyle/>
                    <a:p>
                      <a:pPr marL="0" lvl="0" indent="0" algn="l" rtl="0">
                        <a:spcBef>
                          <a:spcPts val="0"/>
                        </a:spcBef>
                        <a:spcAft>
                          <a:spcPts val="0"/>
                        </a:spcAft>
                        <a:buNone/>
                      </a:pPr>
                      <a:r>
                        <a:rPr lang="en" sz="1100" b="1"/>
                        <a:t>Architecture - 1</a:t>
                      </a:r>
                      <a:endParaRPr sz="1100" b="1"/>
                    </a:p>
                  </a:txBody>
                  <a:tcPr marL="91425" marR="91425" marT="91425" marB="91425"/>
                </a:tc>
                <a:tc>
                  <a:txBody>
                    <a:bodyPr/>
                    <a:lstStyle/>
                    <a:p>
                      <a:pPr marL="0" lvl="0" indent="0" algn="l" rtl="0">
                        <a:spcBef>
                          <a:spcPts val="0"/>
                        </a:spcBef>
                        <a:spcAft>
                          <a:spcPts val="0"/>
                        </a:spcAft>
                        <a:buNone/>
                      </a:pPr>
                      <a:r>
                        <a:rPr lang="en" sz="1100" b="1"/>
                        <a:t>11.</a:t>
                      </a:r>
                      <a:endParaRPr sz="1100" b="1"/>
                    </a:p>
                  </a:txBody>
                  <a:tcPr marL="91425" marR="91425" marT="91425" marB="91425">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b="1"/>
                        <a:t>Heat Map Generation for Occlusion</a:t>
                      </a:r>
                      <a:endParaRPr sz="11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88875">
                <a:tc>
                  <a:txBody>
                    <a:bodyPr/>
                    <a:lstStyle/>
                    <a:p>
                      <a:pPr marL="0" lvl="0" indent="0" algn="l" rtl="0">
                        <a:spcBef>
                          <a:spcPts val="0"/>
                        </a:spcBef>
                        <a:spcAft>
                          <a:spcPts val="0"/>
                        </a:spcAft>
                        <a:buNone/>
                      </a:pPr>
                      <a:r>
                        <a:rPr lang="en" sz="1100" b="1"/>
                        <a:t>5.</a:t>
                      </a:r>
                      <a:endParaRPr sz="1100" b="1"/>
                    </a:p>
                  </a:txBody>
                  <a:tcPr marL="91425" marR="91425" marT="91425" marB="91425"/>
                </a:tc>
                <a:tc>
                  <a:txBody>
                    <a:bodyPr/>
                    <a:lstStyle/>
                    <a:p>
                      <a:pPr marL="0" lvl="0" indent="0" algn="l" rtl="0">
                        <a:spcBef>
                          <a:spcPts val="0"/>
                        </a:spcBef>
                        <a:spcAft>
                          <a:spcPts val="0"/>
                        </a:spcAft>
                        <a:buNone/>
                      </a:pPr>
                      <a:r>
                        <a:rPr lang="en" sz="1100" b="1"/>
                        <a:t>Feature Visualisation</a:t>
                      </a:r>
                      <a:endParaRPr sz="1100" b="1"/>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100" b="1"/>
                        <a:t>12.</a:t>
                      </a:r>
                      <a:endParaRPr sz="11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b="1"/>
                        <a:t>Conclusions and Future Works</a:t>
                      </a:r>
                      <a:endParaRPr sz="11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88875">
                <a:tc>
                  <a:txBody>
                    <a:bodyPr/>
                    <a:lstStyle/>
                    <a:p>
                      <a:pPr marL="0" lvl="0" indent="0" algn="l" rtl="0">
                        <a:spcBef>
                          <a:spcPts val="0"/>
                        </a:spcBef>
                        <a:spcAft>
                          <a:spcPts val="0"/>
                        </a:spcAft>
                        <a:buNone/>
                      </a:pPr>
                      <a:r>
                        <a:rPr lang="en" sz="1100" b="1"/>
                        <a:t>6.</a:t>
                      </a:r>
                      <a:endParaRPr sz="1100" b="1"/>
                    </a:p>
                  </a:txBody>
                  <a:tcPr marL="91425" marR="91425" marT="91425" marB="91425"/>
                </a:tc>
                <a:tc>
                  <a:txBody>
                    <a:bodyPr/>
                    <a:lstStyle/>
                    <a:p>
                      <a:pPr marL="0" lvl="0" indent="0" algn="l" rtl="0">
                        <a:spcBef>
                          <a:spcPts val="0"/>
                        </a:spcBef>
                        <a:spcAft>
                          <a:spcPts val="0"/>
                        </a:spcAft>
                        <a:buNone/>
                      </a:pPr>
                      <a:r>
                        <a:rPr lang="en" sz="1100" b="1"/>
                        <a:t>Feature Visualisation for Affine Transformations</a:t>
                      </a:r>
                      <a:endParaRPr sz="1100" b="1"/>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100" b="1"/>
                        <a:t>13.</a:t>
                      </a:r>
                      <a:endParaRPr sz="11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b="1"/>
                        <a:t>References</a:t>
                      </a:r>
                      <a:endParaRPr sz="11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488875">
                <a:tc>
                  <a:txBody>
                    <a:bodyPr/>
                    <a:lstStyle/>
                    <a:p>
                      <a:pPr marL="0" lvl="0" indent="0" algn="l" rtl="0">
                        <a:spcBef>
                          <a:spcPts val="0"/>
                        </a:spcBef>
                        <a:spcAft>
                          <a:spcPts val="0"/>
                        </a:spcAft>
                        <a:buNone/>
                      </a:pPr>
                      <a:r>
                        <a:rPr lang="en" sz="1100" b="1"/>
                        <a:t>7.</a:t>
                      </a:r>
                      <a:endParaRPr sz="1100" b="1"/>
                    </a:p>
                  </a:txBody>
                  <a:tcPr marL="91425" marR="91425" marT="91425" marB="91425"/>
                </a:tc>
                <a:tc>
                  <a:txBody>
                    <a:bodyPr/>
                    <a:lstStyle/>
                    <a:p>
                      <a:pPr marL="0" lvl="0" indent="0" algn="l" rtl="0">
                        <a:spcBef>
                          <a:spcPts val="0"/>
                        </a:spcBef>
                        <a:spcAft>
                          <a:spcPts val="0"/>
                        </a:spcAft>
                        <a:buNone/>
                      </a:pPr>
                      <a:r>
                        <a:rPr lang="en" sz="1100" b="1"/>
                        <a:t>Feature Visualisation for Occlusional Sensitivity</a:t>
                      </a:r>
                      <a:endParaRPr sz="1100" b="1"/>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100" b="1"/>
                        <a:t>14.</a:t>
                      </a:r>
                      <a:endParaRPr sz="11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b="1">
                          <a:solidFill>
                            <a:schemeClr val="dk1"/>
                          </a:solidFill>
                        </a:rPr>
                        <a:t>Work Division</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t>Heatmap Generation using Occlusion Sensitivity</a:t>
            </a:r>
            <a:endParaRPr b="1" dirty="0"/>
          </a:p>
        </p:txBody>
      </p:sp>
      <p:pic>
        <p:nvPicPr>
          <p:cNvPr id="193" name="Google Shape;193;p32"/>
          <p:cNvPicPr preferRelativeResize="0"/>
          <p:nvPr/>
        </p:nvPicPr>
        <p:blipFill>
          <a:blip r:embed="rId3">
            <a:alphaModFix/>
          </a:blip>
          <a:stretch>
            <a:fillRect/>
          </a:stretch>
        </p:blipFill>
        <p:spPr>
          <a:xfrm>
            <a:off x="1341713" y="1152475"/>
            <a:ext cx="6460576" cy="3783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Conclusion &amp; Future Works</a:t>
            </a:r>
            <a:endParaRPr b="1"/>
          </a:p>
        </p:txBody>
      </p:sp>
      <p:sp>
        <p:nvSpPr>
          <p:cNvPr id="199" name="Google Shape;199;p33"/>
          <p:cNvSpPr txBox="1">
            <a:spLocks noGrp="1"/>
          </p:cNvSpPr>
          <p:nvPr>
            <p:ph type="body" idx="1"/>
          </p:nvPr>
        </p:nvSpPr>
        <p:spPr>
          <a:xfrm>
            <a:off x="311700" y="1152475"/>
            <a:ext cx="8520600" cy="3729900"/>
          </a:xfrm>
          <a:prstGeom prst="rect">
            <a:avLst/>
          </a:prstGeom>
        </p:spPr>
        <p:txBody>
          <a:bodyPr spcFirstLastPara="1" wrap="square" lIns="91425" tIns="91425" rIns="91425" bIns="91425" anchor="t" anchorCtr="0">
            <a:normAutofit fontScale="92500"/>
          </a:bodyPr>
          <a:lstStyle/>
          <a:p>
            <a:pPr marL="457200" lvl="0" indent="-304800" algn="l" rtl="0">
              <a:lnSpc>
                <a:spcPct val="150000"/>
              </a:lnSpc>
              <a:spcBef>
                <a:spcPts val="0"/>
              </a:spcBef>
              <a:spcAft>
                <a:spcPts val="0"/>
              </a:spcAft>
              <a:buClr>
                <a:schemeClr val="dk1"/>
              </a:buClr>
              <a:buSzPts val="1200"/>
              <a:buChar char="➢"/>
            </a:pPr>
            <a:r>
              <a:rPr lang="en" sz="1200">
                <a:solidFill>
                  <a:schemeClr val="dk1"/>
                </a:solidFill>
              </a:rPr>
              <a:t>We experimented on two architectures for Feature Visualisations</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rPr>
              <a:t>In the first architecture for an input image when passed through the CNN’s, for feature generated from each layer we try to visualise the corresponding maps.</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rPr>
              <a:t>From our visualisation we can easily get that the lower layers of the CNN’s attend to the high frequency features, like corners or edges.</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rPr>
              <a:t>And the upper layers attend to the textures.</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rPr>
              <a:t>We also perform Affine Transformations on images to better understand if the network is rotation invariant to the images and we have discussed the results earlier. We perform similar experiments with occlusion too.</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rPr>
              <a:t>In the second architecture which makes visualisation for class specific attributes.</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rPr>
              <a:t>Starting with an Gaussian Noise we train the architecture to minimize the loss that maximize the class specific scores.</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rPr>
              <a:t>We have also attended Heat-maps for better understanding of the feature maps.</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rPr>
              <a:t>We faced challenges due to low computation speed in Colab.</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rPr>
              <a:t>Visualising CNN’s with different attention maps still remains a future prospect for us to explore.</a:t>
            </a:r>
            <a:endParaRPr sz="12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References</a:t>
            </a:r>
            <a:endParaRPr b="1"/>
          </a:p>
        </p:txBody>
      </p:sp>
      <p:sp>
        <p:nvSpPr>
          <p:cNvPr id="205" name="Google Shape;205;p34"/>
          <p:cNvSpPr txBox="1">
            <a:spLocks noGrp="1"/>
          </p:cNvSpPr>
          <p:nvPr>
            <p:ph type="body" idx="1"/>
          </p:nvPr>
        </p:nvSpPr>
        <p:spPr>
          <a:xfrm>
            <a:off x="311700" y="1152475"/>
            <a:ext cx="8520600" cy="36495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Clr>
                <a:schemeClr val="dk1"/>
              </a:buClr>
              <a:buSzPts val="358"/>
              <a:buFont typeface="Arial"/>
              <a:buNone/>
            </a:pPr>
            <a:r>
              <a:rPr lang="en" sz="1292">
                <a:solidFill>
                  <a:schemeClr val="dk1"/>
                </a:solidFill>
              </a:rPr>
              <a:t>[1] A. Mahendran and A. Vedaldi, “Understanding deep image representations by inverting them,” pp. 5188–5196, 06 2015.</a:t>
            </a:r>
            <a:endParaRPr sz="1292">
              <a:solidFill>
                <a:schemeClr val="dk1"/>
              </a:solidFill>
            </a:endParaRPr>
          </a:p>
          <a:p>
            <a:pPr marL="0" lvl="0" indent="0" algn="l" rtl="0">
              <a:lnSpc>
                <a:spcPct val="95000"/>
              </a:lnSpc>
              <a:spcBef>
                <a:spcPts val="1200"/>
              </a:spcBef>
              <a:spcAft>
                <a:spcPts val="0"/>
              </a:spcAft>
              <a:buClr>
                <a:schemeClr val="dk1"/>
              </a:buClr>
              <a:buSzPts val="358"/>
              <a:buFont typeface="Arial"/>
              <a:buNone/>
            </a:pPr>
            <a:r>
              <a:rPr lang="en" sz="1292">
                <a:solidFill>
                  <a:schemeClr val="dk1"/>
                </a:solidFill>
              </a:rPr>
              <a:t>[2] M. Zeiler and R. Fergus, “Visualizing and understanding convolutional neural networks,” vol. 8689, 11 2013.</a:t>
            </a:r>
            <a:endParaRPr sz="1292">
              <a:solidFill>
                <a:schemeClr val="dk1"/>
              </a:solidFill>
            </a:endParaRPr>
          </a:p>
          <a:p>
            <a:pPr marL="0" lvl="0" indent="0" algn="l" rtl="0">
              <a:lnSpc>
                <a:spcPct val="95000"/>
              </a:lnSpc>
              <a:spcBef>
                <a:spcPts val="1200"/>
              </a:spcBef>
              <a:spcAft>
                <a:spcPts val="0"/>
              </a:spcAft>
              <a:buClr>
                <a:schemeClr val="dk1"/>
              </a:buClr>
              <a:buSzPts val="358"/>
              <a:buFont typeface="Arial"/>
              <a:buNone/>
            </a:pPr>
            <a:r>
              <a:rPr lang="en" sz="1292">
                <a:solidFill>
                  <a:schemeClr val="dk1"/>
                </a:solidFill>
              </a:rPr>
              <a:t>[3] K. Simonyan and A. Zisserman, “Very deep convolutional networks for large-scale image recognition,” arXiv 1409.1556, 09 2014.</a:t>
            </a:r>
            <a:endParaRPr sz="1292">
              <a:solidFill>
                <a:schemeClr val="dk1"/>
              </a:solidFill>
            </a:endParaRPr>
          </a:p>
          <a:p>
            <a:pPr marL="0" lvl="0" indent="0" algn="l" rtl="0">
              <a:lnSpc>
                <a:spcPct val="95000"/>
              </a:lnSpc>
              <a:spcBef>
                <a:spcPts val="1200"/>
              </a:spcBef>
              <a:spcAft>
                <a:spcPts val="0"/>
              </a:spcAft>
              <a:buClr>
                <a:schemeClr val="dk1"/>
              </a:buClr>
              <a:buSzPts val="358"/>
              <a:buFont typeface="Arial"/>
              <a:buNone/>
            </a:pPr>
            <a:r>
              <a:rPr lang="en" sz="1292">
                <a:solidFill>
                  <a:schemeClr val="dk1"/>
                </a:solidFill>
              </a:rPr>
              <a:t>[4] B. Bermeitinger, S. Donig, M. Christoforaki, A. Freitas, and S. Handschuh, “Vgg19,” 10 2017.</a:t>
            </a:r>
            <a:endParaRPr sz="1292">
              <a:solidFill>
                <a:schemeClr val="dk1"/>
              </a:solidFill>
            </a:endParaRPr>
          </a:p>
          <a:p>
            <a:pPr marL="0" lvl="0" indent="0" algn="l" rtl="0">
              <a:lnSpc>
                <a:spcPct val="95000"/>
              </a:lnSpc>
              <a:spcBef>
                <a:spcPts val="1200"/>
              </a:spcBef>
              <a:spcAft>
                <a:spcPts val="0"/>
              </a:spcAft>
              <a:buClr>
                <a:schemeClr val="dk1"/>
              </a:buClr>
              <a:buSzPts val="358"/>
              <a:buFont typeface="Arial"/>
              <a:buNone/>
            </a:pPr>
            <a:r>
              <a:rPr lang="en" sz="1292">
                <a:solidFill>
                  <a:schemeClr val="dk1"/>
                </a:solidFill>
              </a:rPr>
              <a:t>[5] A. Krizhevsky, I. Sutskever, and G. Hinton, “Imagenet classification with deep convolutional neural networks,” Neural Information Processing Systems, vol. 25, 01 2012.</a:t>
            </a:r>
            <a:endParaRPr sz="1292">
              <a:solidFill>
                <a:schemeClr val="dk1"/>
              </a:solidFill>
            </a:endParaRPr>
          </a:p>
          <a:p>
            <a:pPr marL="0" lvl="0" indent="0" algn="l" rtl="0">
              <a:lnSpc>
                <a:spcPct val="95000"/>
              </a:lnSpc>
              <a:spcBef>
                <a:spcPts val="1200"/>
              </a:spcBef>
              <a:spcAft>
                <a:spcPts val="0"/>
              </a:spcAft>
              <a:buClr>
                <a:schemeClr val="dk1"/>
              </a:buClr>
              <a:buSzPts val="358"/>
              <a:buFont typeface="Arial"/>
              <a:buNone/>
            </a:pPr>
            <a:r>
              <a:rPr lang="en" sz="1292">
                <a:solidFill>
                  <a:schemeClr val="dk1"/>
                </a:solidFill>
              </a:rPr>
              <a:t>[6] O. Russakovsky, J. Deng, H. Su, J. Krause, S. Satheesh, S. Ma, Z. Huang, A. Karpathy, A. Khosla, M. Bernstein, A. C. Berg, and L. Fei-Fei, “ImageNet Large Scale Visual Recognition Challenge,” International Journal of Computer Vision (IJCV), vol. 115, no. 3, pp. 211–252, 2015.</a:t>
            </a:r>
            <a:endParaRPr sz="1292">
              <a:solidFill>
                <a:schemeClr val="dk1"/>
              </a:solidFill>
            </a:endParaRPr>
          </a:p>
          <a:p>
            <a:pPr marL="0" lvl="0" indent="0" algn="l" rtl="0">
              <a:lnSpc>
                <a:spcPct val="95000"/>
              </a:lnSpc>
              <a:spcBef>
                <a:spcPts val="1200"/>
              </a:spcBef>
              <a:spcAft>
                <a:spcPts val="1200"/>
              </a:spcAft>
              <a:buSzPts val="358"/>
              <a:buNone/>
            </a:pPr>
            <a:r>
              <a:rPr lang="en" sz="1292">
                <a:solidFill>
                  <a:schemeClr val="dk1"/>
                </a:solidFill>
              </a:rPr>
              <a:t>[7] A. N. T. F. H. L. Jason Yosinski, Jeff Clune, “Understanding neural networks through deep visualization,” 06 2015</a:t>
            </a:r>
            <a:endParaRPr sz="1585"/>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Work Divisions</a:t>
            </a:r>
            <a:endParaRPr b="1"/>
          </a:p>
        </p:txBody>
      </p:sp>
      <p:pic>
        <p:nvPicPr>
          <p:cNvPr id="211" name="Google Shape;211;p35"/>
          <p:cNvPicPr preferRelativeResize="0"/>
          <p:nvPr/>
        </p:nvPicPr>
        <p:blipFill>
          <a:blip r:embed="rId3">
            <a:alphaModFix/>
          </a:blip>
          <a:stretch>
            <a:fillRect/>
          </a:stretch>
        </p:blipFill>
        <p:spPr>
          <a:xfrm>
            <a:off x="2142400" y="936300"/>
            <a:ext cx="4730350" cy="40330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0"/>
              </a:spcAft>
              <a:buNone/>
            </a:pPr>
            <a:endParaRPr sz="3500" b="1">
              <a:solidFill>
                <a:srgbClr val="434343"/>
              </a:solidFill>
              <a:latin typeface="Calligraffitti"/>
              <a:ea typeface="Calligraffitti"/>
              <a:cs typeface="Calligraffitti"/>
              <a:sym typeface="Calligraffitti"/>
            </a:endParaRPr>
          </a:p>
          <a:p>
            <a:pPr marL="2286000" lvl="0" indent="0" algn="l" rtl="0">
              <a:spcBef>
                <a:spcPts val="1200"/>
              </a:spcBef>
              <a:spcAft>
                <a:spcPts val="0"/>
              </a:spcAft>
              <a:buNone/>
            </a:pPr>
            <a:r>
              <a:rPr lang="en" sz="6000" b="1">
                <a:solidFill>
                  <a:srgbClr val="434343"/>
                </a:solidFill>
                <a:latin typeface="Calligraffitti"/>
                <a:ea typeface="Calligraffitti"/>
                <a:cs typeface="Calligraffitti"/>
                <a:sym typeface="Calligraffitti"/>
              </a:rPr>
              <a:t>Thank You</a:t>
            </a:r>
            <a:endParaRPr sz="6000" b="1">
              <a:solidFill>
                <a:srgbClr val="434343"/>
              </a:solidFill>
              <a:latin typeface="Calligraffitti"/>
              <a:ea typeface="Calligraffitti"/>
              <a:cs typeface="Calligraffitti"/>
              <a:sym typeface="Calligraffitti"/>
            </a:endParaRPr>
          </a:p>
          <a:p>
            <a:pPr marL="5029200" lvl="0" indent="0" algn="l" rtl="0">
              <a:spcBef>
                <a:spcPts val="1200"/>
              </a:spcBef>
              <a:spcAft>
                <a:spcPts val="0"/>
              </a:spcAft>
              <a:buNone/>
            </a:pPr>
            <a:r>
              <a:rPr lang="en" sz="3694" b="1">
                <a:solidFill>
                  <a:srgbClr val="434343"/>
                </a:solidFill>
                <a:latin typeface="Calligraffitti"/>
                <a:ea typeface="Calligraffitti"/>
                <a:cs typeface="Calligraffitti"/>
                <a:sym typeface="Calligraffitti"/>
              </a:rPr>
              <a:t>Alterant</a:t>
            </a:r>
            <a:endParaRPr sz="4639" b="1">
              <a:solidFill>
                <a:srgbClr val="434343"/>
              </a:solidFill>
              <a:latin typeface="Calligraffitti"/>
              <a:ea typeface="Calligraffitti"/>
              <a:cs typeface="Calligraffitti"/>
              <a:sym typeface="Calligraffitti"/>
            </a:endParaRPr>
          </a:p>
          <a:p>
            <a:pPr marL="5486400" lvl="0" indent="0" algn="l" rtl="0">
              <a:spcBef>
                <a:spcPts val="1200"/>
              </a:spcBef>
              <a:spcAft>
                <a:spcPts val="0"/>
              </a:spcAft>
              <a:buNone/>
            </a:pPr>
            <a:r>
              <a:rPr lang="en" sz="2104" b="1">
                <a:solidFill>
                  <a:srgbClr val="434343"/>
                </a:solidFill>
                <a:latin typeface="Calligraffitti"/>
                <a:ea typeface="Calligraffitti"/>
                <a:cs typeface="Calligraffitti"/>
                <a:sym typeface="Calligraffitti"/>
              </a:rPr>
              <a:t>-  Alefiah Mubeen</a:t>
            </a:r>
            <a:endParaRPr sz="2104" b="1">
              <a:solidFill>
                <a:srgbClr val="434343"/>
              </a:solidFill>
              <a:latin typeface="Calligraffitti"/>
              <a:ea typeface="Calligraffitti"/>
              <a:cs typeface="Calligraffitti"/>
              <a:sym typeface="Calligraffitti"/>
            </a:endParaRPr>
          </a:p>
          <a:p>
            <a:pPr marL="5486400" lvl="0" indent="0" algn="l" rtl="0">
              <a:spcBef>
                <a:spcPts val="1200"/>
              </a:spcBef>
              <a:spcAft>
                <a:spcPts val="0"/>
              </a:spcAft>
              <a:buNone/>
            </a:pPr>
            <a:r>
              <a:rPr lang="en" sz="2104" b="1">
                <a:solidFill>
                  <a:srgbClr val="434343"/>
                </a:solidFill>
                <a:latin typeface="Calligraffitti"/>
                <a:ea typeface="Calligraffitti"/>
                <a:cs typeface="Calligraffitti"/>
                <a:sym typeface="Calligraffitti"/>
              </a:rPr>
              <a:t>-  Ankita Maity</a:t>
            </a:r>
            <a:endParaRPr sz="2104" b="1">
              <a:solidFill>
                <a:srgbClr val="434343"/>
              </a:solidFill>
              <a:latin typeface="Calligraffitti"/>
              <a:ea typeface="Calligraffitti"/>
              <a:cs typeface="Calligraffitti"/>
              <a:sym typeface="Calligraffitti"/>
            </a:endParaRPr>
          </a:p>
          <a:p>
            <a:pPr marL="5486400" lvl="0" indent="0" algn="l" rtl="0">
              <a:spcBef>
                <a:spcPts val="1200"/>
              </a:spcBef>
              <a:spcAft>
                <a:spcPts val="0"/>
              </a:spcAft>
              <a:buNone/>
            </a:pPr>
            <a:r>
              <a:rPr lang="en" sz="2104" b="1">
                <a:solidFill>
                  <a:srgbClr val="434343"/>
                </a:solidFill>
                <a:latin typeface="Calligraffitti"/>
                <a:ea typeface="Calligraffitti"/>
                <a:cs typeface="Calligraffitti"/>
                <a:sym typeface="Calligraffitti"/>
              </a:rPr>
              <a:t>-  Seshadri Mazumder</a:t>
            </a:r>
            <a:endParaRPr sz="2104" b="1">
              <a:solidFill>
                <a:srgbClr val="434343"/>
              </a:solidFill>
              <a:latin typeface="Calligraffitti"/>
              <a:ea typeface="Calligraffitti"/>
              <a:cs typeface="Calligraffitti"/>
              <a:sym typeface="Calligraffitti"/>
            </a:endParaRPr>
          </a:p>
          <a:p>
            <a:pPr marL="5486400" lvl="0" indent="0" algn="l" rtl="0">
              <a:spcBef>
                <a:spcPts val="1200"/>
              </a:spcBef>
              <a:spcAft>
                <a:spcPts val="1200"/>
              </a:spcAft>
              <a:buNone/>
            </a:pPr>
            <a:r>
              <a:rPr lang="en" sz="2104" b="1">
                <a:solidFill>
                  <a:srgbClr val="434343"/>
                </a:solidFill>
                <a:latin typeface="Calligraffitti"/>
                <a:ea typeface="Calligraffitti"/>
                <a:cs typeface="Calligraffitti"/>
                <a:sym typeface="Calligraffitti"/>
              </a:rPr>
              <a:t>-  Vivek Pareek</a:t>
            </a:r>
            <a:endParaRPr sz="2104" b="1">
              <a:solidFill>
                <a:srgbClr val="434343"/>
              </a:solidFill>
              <a:latin typeface="Calligraffitti"/>
              <a:ea typeface="Calligraffitti"/>
              <a:cs typeface="Calligraffitti"/>
              <a:sym typeface="Calligraffitt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Introduction</a:t>
            </a:r>
            <a:endParaRPr b="1"/>
          </a:p>
        </p:txBody>
      </p:sp>
      <p:sp>
        <p:nvSpPr>
          <p:cNvPr id="70" name="Google Shape;70;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 sz="1500">
                <a:solidFill>
                  <a:schemeClr val="dk1"/>
                </a:solidFill>
              </a:rPr>
              <a:t>CNNs have been used for a wide variety of tasks, and using them leads to excellent performance in many benchmarks.</a:t>
            </a:r>
            <a:br>
              <a:rPr lang="en" sz="1500">
                <a:solidFill>
                  <a:schemeClr val="dk1"/>
                </a:solidFill>
              </a:rPr>
            </a:br>
            <a:endParaRPr sz="1500">
              <a:solidFill>
                <a:schemeClr val="dk1"/>
              </a:solidFill>
            </a:endParaRPr>
          </a:p>
          <a:p>
            <a:pPr marL="457200" lvl="0" indent="-323850" algn="l" rtl="0">
              <a:spcBef>
                <a:spcPts val="0"/>
              </a:spcBef>
              <a:spcAft>
                <a:spcPts val="0"/>
              </a:spcAft>
              <a:buClr>
                <a:schemeClr val="dk1"/>
              </a:buClr>
              <a:buSzPts val="1500"/>
              <a:buChar char="❏"/>
            </a:pPr>
            <a:r>
              <a:rPr lang="en" sz="1500">
                <a:solidFill>
                  <a:schemeClr val="dk1"/>
                </a:solidFill>
              </a:rPr>
              <a:t>There is little understanding of why these models perform as well as they do.</a:t>
            </a:r>
            <a:br>
              <a:rPr lang="en" sz="1500">
                <a:solidFill>
                  <a:schemeClr val="dk1"/>
                </a:solidFill>
              </a:rPr>
            </a:br>
            <a:endParaRPr sz="1500">
              <a:solidFill>
                <a:schemeClr val="dk1"/>
              </a:solidFill>
            </a:endParaRPr>
          </a:p>
          <a:p>
            <a:pPr marL="457200" lvl="0" indent="-323850" algn="l" rtl="0">
              <a:spcBef>
                <a:spcPts val="0"/>
              </a:spcBef>
              <a:spcAft>
                <a:spcPts val="0"/>
              </a:spcAft>
              <a:buClr>
                <a:schemeClr val="dk1"/>
              </a:buClr>
              <a:buSzPts val="1500"/>
              <a:buChar char="❏"/>
            </a:pPr>
            <a:r>
              <a:rPr lang="en" sz="1500">
                <a:solidFill>
                  <a:schemeClr val="dk1"/>
                </a:solidFill>
              </a:rPr>
              <a:t>We implement papers that provide visualisation techniques why large CNN’s perform well.</a:t>
            </a:r>
            <a:br>
              <a:rPr lang="en" sz="1500">
                <a:solidFill>
                  <a:schemeClr val="dk1"/>
                </a:solidFill>
              </a:rPr>
            </a:br>
            <a:endParaRPr sz="1500">
              <a:solidFill>
                <a:schemeClr val="dk1"/>
              </a:solidFill>
            </a:endParaRPr>
          </a:p>
          <a:p>
            <a:pPr marL="457200" lvl="0" indent="-323850" algn="l" rtl="0">
              <a:spcBef>
                <a:spcPts val="0"/>
              </a:spcBef>
              <a:spcAft>
                <a:spcPts val="0"/>
              </a:spcAft>
              <a:buClr>
                <a:schemeClr val="dk1"/>
              </a:buClr>
              <a:buSzPts val="1500"/>
              <a:buChar char="❏"/>
            </a:pPr>
            <a:r>
              <a:rPr lang="en" sz="1500">
                <a:solidFill>
                  <a:schemeClr val="dk1"/>
                </a:solidFill>
              </a:rPr>
              <a:t>We perform Affine Transformations and Occlude parts of image to understand which portions of image are important for classification.</a:t>
            </a:r>
            <a:endParaRPr sz="15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Problem Statement</a:t>
            </a:r>
            <a:endParaRPr b="1"/>
          </a:p>
        </p:txBody>
      </p:sp>
      <p:sp>
        <p:nvSpPr>
          <p:cNvPr id="76" name="Google Shape;76;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solidFill>
                  <a:schemeClr val="dk1"/>
                </a:solidFill>
              </a:rPr>
              <a:t>Given an image our task is to visualise the layers of large CNN’s that attend to different features of the image.</a:t>
            </a:r>
            <a:endParaRPr>
              <a:solidFill>
                <a:schemeClr val="dk1"/>
              </a:solidFill>
            </a:endParaRPr>
          </a:p>
        </p:txBody>
      </p:sp>
      <p:pic>
        <p:nvPicPr>
          <p:cNvPr id="77" name="Google Shape;77;p16"/>
          <p:cNvPicPr preferRelativeResize="0"/>
          <p:nvPr/>
        </p:nvPicPr>
        <p:blipFill>
          <a:blip r:embed="rId3">
            <a:alphaModFix/>
          </a:blip>
          <a:stretch>
            <a:fillRect/>
          </a:stretch>
        </p:blipFill>
        <p:spPr>
          <a:xfrm>
            <a:off x="2505835" y="2837794"/>
            <a:ext cx="1520779" cy="1559866"/>
          </a:xfrm>
          <a:prstGeom prst="rect">
            <a:avLst/>
          </a:prstGeom>
          <a:noFill/>
          <a:ln>
            <a:noFill/>
          </a:ln>
        </p:spPr>
      </p:pic>
      <p:pic>
        <p:nvPicPr>
          <p:cNvPr id="78" name="Google Shape;78;p16"/>
          <p:cNvPicPr preferRelativeResize="0"/>
          <p:nvPr/>
        </p:nvPicPr>
        <p:blipFill>
          <a:blip r:embed="rId4">
            <a:alphaModFix/>
          </a:blip>
          <a:stretch>
            <a:fillRect/>
          </a:stretch>
        </p:blipFill>
        <p:spPr>
          <a:xfrm>
            <a:off x="4771076" y="2820575"/>
            <a:ext cx="1520779" cy="1594275"/>
          </a:xfrm>
          <a:prstGeom prst="rect">
            <a:avLst/>
          </a:prstGeom>
          <a:noFill/>
          <a:ln>
            <a:noFill/>
          </a:ln>
        </p:spPr>
      </p:pic>
      <p:pic>
        <p:nvPicPr>
          <p:cNvPr id="79" name="Google Shape;79;p16"/>
          <p:cNvPicPr preferRelativeResize="0"/>
          <p:nvPr/>
        </p:nvPicPr>
        <p:blipFill>
          <a:blip r:embed="rId5">
            <a:alphaModFix/>
          </a:blip>
          <a:stretch>
            <a:fillRect/>
          </a:stretch>
        </p:blipFill>
        <p:spPr>
          <a:xfrm>
            <a:off x="7155266" y="2860719"/>
            <a:ext cx="1481533" cy="1513988"/>
          </a:xfrm>
          <a:prstGeom prst="rect">
            <a:avLst/>
          </a:prstGeom>
          <a:noFill/>
          <a:ln>
            <a:noFill/>
          </a:ln>
        </p:spPr>
      </p:pic>
      <p:pic>
        <p:nvPicPr>
          <p:cNvPr id="80" name="Google Shape;80;p16"/>
          <p:cNvPicPr preferRelativeResize="0"/>
          <p:nvPr/>
        </p:nvPicPr>
        <p:blipFill>
          <a:blip r:embed="rId6">
            <a:alphaModFix/>
          </a:blip>
          <a:stretch>
            <a:fillRect/>
          </a:stretch>
        </p:blipFill>
        <p:spPr>
          <a:xfrm>
            <a:off x="481000" y="3176118"/>
            <a:ext cx="1412853" cy="883160"/>
          </a:xfrm>
          <a:prstGeom prst="rect">
            <a:avLst/>
          </a:prstGeom>
          <a:noFill/>
          <a:ln>
            <a:noFill/>
          </a:ln>
        </p:spPr>
      </p:pic>
      <p:sp>
        <p:nvSpPr>
          <p:cNvPr id="81" name="Google Shape;81;p16"/>
          <p:cNvSpPr/>
          <p:nvPr/>
        </p:nvSpPr>
        <p:spPr>
          <a:xfrm>
            <a:off x="1978500" y="3553215"/>
            <a:ext cx="458700" cy="322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6"/>
          <p:cNvSpPr/>
          <p:nvPr/>
        </p:nvSpPr>
        <p:spPr>
          <a:xfrm>
            <a:off x="4169563" y="3553215"/>
            <a:ext cx="458700" cy="322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6"/>
          <p:cNvSpPr/>
          <p:nvPr/>
        </p:nvSpPr>
        <p:spPr>
          <a:xfrm>
            <a:off x="6494266" y="3553215"/>
            <a:ext cx="458700" cy="322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6"/>
          <p:cNvSpPr txBox="1"/>
          <p:nvPr/>
        </p:nvSpPr>
        <p:spPr>
          <a:xfrm>
            <a:off x="528925" y="4526000"/>
            <a:ext cx="131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Input Image</a:t>
            </a:r>
            <a:endParaRPr b="1"/>
          </a:p>
        </p:txBody>
      </p:sp>
      <p:sp>
        <p:nvSpPr>
          <p:cNvPr id="85" name="Google Shape;85;p16"/>
          <p:cNvSpPr txBox="1"/>
          <p:nvPr/>
        </p:nvSpPr>
        <p:spPr>
          <a:xfrm>
            <a:off x="2471525" y="4526000"/>
            <a:ext cx="158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Lower Layers</a:t>
            </a:r>
            <a:endParaRPr b="1"/>
          </a:p>
        </p:txBody>
      </p:sp>
      <p:sp>
        <p:nvSpPr>
          <p:cNvPr id="86" name="Google Shape;86;p16"/>
          <p:cNvSpPr txBox="1"/>
          <p:nvPr/>
        </p:nvSpPr>
        <p:spPr>
          <a:xfrm>
            <a:off x="7047400" y="4526000"/>
            <a:ext cx="158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Upper Layers</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Objectives</a:t>
            </a:r>
            <a:endParaRPr b="1"/>
          </a:p>
        </p:txBody>
      </p:sp>
      <p:sp>
        <p:nvSpPr>
          <p:cNvPr id="92" name="Google Shape;92;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en">
                <a:solidFill>
                  <a:schemeClr val="dk1"/>
                </a:solidFill>
              </a:rPr>
              <a:t>First we have complete the two end-to-end pipelines.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The pipelines we have created for VGG-16, VGG-19.</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As part of feature inversion we are reconstructing images from different layers of VGG-16, and VGG-19.</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As part of occlusion, we experiment by masking a part of the image before feeding it to the CNN, and we visualise the features after inversion in the image space.</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We perform experiments with different data augmentation based on affine transformations like rotation, and translation to study feature invariance.</a:t>
            </a:r>
            <a:endParaRPr>
              <a:solidFill>
                <a:schemeClr val="dk1"/>
              </a:solidFill>
            </a:endParaRPr>
          </a:p>
          <a:p>
            <a:pPr marL="0" lvl="0" indent="0" algn="l" rtl="0">
              <a:spcBef>
                <a:spcPts val="1200"/>
              </a:spcBef>
              <a:spcAft>
                <a:spcPts val="120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Architecture 1</a:t>
            </a:r>
            <a:endParaRPr b="1"/>
          </a:p>
        </p:txBody>
      </p:sp>
      <p:sp>
        <p:nvSpPr>
          <p:cNvPr id="98" name="Google Shape;98;p18"/>
          <p:cNvSpPr txBox="1">
            <a:spLocks noGrp="1"/>
          </p:cNvSpPr>
          <p:nvPr>
            <p:ph type="body" idx="1"/>
          </p:nvPr>
        </p:nvSpPr>
        <p:spPr>
          <a:xfrm>
            <a:off x="311700" y="1152475"/>
            <a:ext cx="4135800" cy="3416400"/>
          </a:xfrm>
          <a:prstGeom prst="rect">
            <a:avLst/>
          </a:prstGeom>
        </p:spPr>
        <p:txBody>
          <a:bodyPr spcFirstLastPara="1" wrap="square" lIns="91425" tIns="91425" rIns="91425" bIns="91425" anchor="t" anchorCtr="0">
            <a:normAutofit fontScale="92500" lnSpcReduction="20000"/>
          </a:bodyPr>
          <a:lstStyle/>
          <a:p>
            <a:pPr marL="457200" lvl="0" indent="-342900" algn="l" rtl="0">
              <a:spcBef>
                <a:spcPts val="0"/>
              </a:spcBef>
              <a:spcAft>
                <a:spcPts val="0"/>
              </a:spcAft>
              <a:buClr>
                <a:schemeClr val="dk1"/>
              </a:buClr>
              <a:buSzPts val="1800"/>
              <a:buChar char="❏"/>
            </a:pPr>
            <a:r>
              <a:rPr lang="en" b="1">
                <a:solidFill>
                  <a:schemeClr val="dk1"/>
                </a:solidFill>
              </a:rPr>
              <a:t>Input :</a:t>
            </a:r>
            <a:r>
              <a:rPr lang="en">
                <a:solidFill>
                  <a:schemeClr val="dk1"/>
                </a:solidFill>
              </a:rPr>
              <a:t> Image</a:t>
            </a:r>
            <a:br>
              <a:rPr lang="en">
                <a:solidFill>
                  <a:schemeClr val="dk1"/>
                </a:solidFill>
              </a:rPr>
            </a:br>
            <a:endParaRPr>
              <a:solidFill>
                <a:schemeClr val="dk1"/>
              </a:solidFill>
            </a:endParaRPr>
          </a:p>
          <a:p>
            <a:pPr marL="457200" lvl="0" indent="-342900" algn="l" rtl="0">
              <a:spcBef>
                <a:spcPts val="0"/>
              </a:spcBef>
              <a:spcAft>
                <a:spcPts val="0"/>
              </a:spcAft>
              <a:buClr>
                <a:schemeClr val="dk1"/>
              </a:buClr>
              <a:buSzPts val="1800"/>
              <a:buChar char="❏"/>
            </a:pPr>
            <a:r>
              <a:rPr lang="en" b="1">
                <a:solidFill>
                  <a:schemeClr val="dk1"/>
                </a:solidFill>
              </a:rPr>
              <a:t>Output :</a:t>
            </a:r>
            <a:r>
              <a:rPr lang="en">
                <a:solidFill>
                  <a:schemeClr val="dk1"/>
                </a:solidFill>
              </a:rPr>
              <a:t> Reconstructed Image of feature map from each layer</a:t>
            </a:r>
            <a:br>
              <a:rPr lang="en">
                <a:solidFill>
                  <a:schemeClr val="dk1"/>
                </a:solidFill>
              </a:rPr>
            </a:b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Left part of the architecture </a:t>
            </a:r>
            <a:br>
              <a:rPr lang="en">
                <a:solidFill>
                  <a:schemeClr val="dk1"/>
                </a:solidFill>
              </a:rPr>
            </a:br>
            <a:r>
              <a:rPr lang="en">
                <a:solidFill>
                  <a:schemeClr val="dk1"/>
                </a:solidFill>
              </a:rPr>
              <a:t>corresponds to </a:t>
            </a:r>
            <a:r>
              <a:rPr lang="en" b="1">
                <a:solidFill>
                  <a:schemeClr val="dk1"/>
                </a:solidFill>
              </a:rPr>
              <a:t>VGG-16 / VGG-19</a:t>
            </a:r>
            <a:br>
              <a:rPr lang="en">
                <a:solidFill>
                  <a:schemeClr val="dk1"/>
                </a:solidFill>
              </a:rPr>
            </a:b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Right part of the architecture represents the corresponding layers inverted i.e.,</a:t>
            </a:r>
            <a:endParaRPr>
              <a:solidFill>
                <a:schemeClr val="dk1"/>
              </a:solidFill>
            </a:endParaRPr>
          </a:p>
          <a:p>
            <a:pPr marL="914400" lvl="1" indent="-304800" algn="l" rtl="0">
              <a:spcBef>
                <a:spcPts val="0"/>
              </a:spcBef>
              <a:spcAft>
                <a:spcPts val="0"/>
              </a:spcAft>
              <a:buClr>
                <a:schemeClr val="dk1"/>
              </a:buClr>
              <a:buSzPts val="1200"/>
              <a:buChar char="❏"/>
            </a:pPr>
            <a:r>
              <a:rPr lang="en" sz="1200" b="1">
                <a:solidFill>
                  <a:schemeClr val="dk1"/>
                </a:solidFill>
              </a:rPr>
              <a:t> Convolution -&gt; Transpose Convolution</a:t>
            </a:r>
            <a:endParaRPr sz="1200" b="1">
              <a:solidFill>
                <a:schemeClr val="dk1"/>
              </a:solidFill>
            </a:endParaRPr>
          </a:p>
          <a:p>
            <a:pPr marL="914400" lvl="1" indent="-304800" algn="l" rtl="0">
              <a:spcBef>
                <a:spcPts val="0"/>
              </a:spcBef>
              <a:spcAft>
                <a:spcPts val="0"/>
              </a:spcAft>
              <a:buClr>
                <a:schemeClr val="dk1"/>
              </a:buClr>
              <a:buSzPts val="1200"/>
              <a:buChar char="❏"/>
            </a:pPr>
            <a:r>
              <a:rPr lang="en" sz="1200" b="1">
                <a:solidFill>
                  <a:schemeClr val="dk1"/>
                </a:solidFill>
              </a:rPr>
              <a:t>Maxpooling -&gt; Unpooling</a:t>
            </a:r>
            <a:endParaRPr sz="1200" b="1">
              <a:solidFill>
                <a:schemeClr val="dk1"/>
              </a:solidFill>
            </a:endParaRPr>
          </a:p>
        </p:txBody>
      </p:sp>
      <p:pic>
        <p:nvPicPr>
          <p:cNvPr id="99" name="Google Shape;99;p18"/>
          <p:cNvPicPr preferRelativeResize="0"/>
          <p:nvPr/>
        </p:nvPicPr>
        <p:blipFill>
          <a:blip r:embed="rId3">
            <a:alphaModFix/>
          </a:blip>
          <a:stretch>
            <a:fillRect/>
          </a:stretch>
        </p:blipFill>
        <p:spPr>
          <a:xfrm>
            <a:off x="4572000" y="0"/>
            <a:ext cx="4571999" cy="505066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Feature Visualisation (Baboon)</a:t>
            </a:r>
            <a:endParaRPr b="1"/>
          </a:p>
        </p:txBody>
      </p:sp>
      <p:sp>
        <p:nvSpPr>
          <p:cNvPr id="105" name="Google Shape;105;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06" name="Google Shape;106;p19"/>
          <p:cNvPicPr preferRelativeResize="0"/>
          <p:nvPr/>
        </p:nvPicPr>
        <p:blipFill>
          <a:blip r:embed="rId3">
            <a:alphaModFix/>
          </a:blip>
          <a:stretch>
            <a:fillRect/>
          </a:stretch>
        </p:blipFill>
        <p:spPr>
          <a:xfrm>
            <a:off x="227250" y="1106000"/>
            <a:ext cx="8713600" cy="37863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Feature Visualisation for Affine Transformations</a:t>
            </a:r>
            <a:endParaRPr b="1"/>
          </a:p>
        </p:txBody>
      </p:sp>
      <p:sp>
        <p:nvSpPr>
          <p:cNvPr id="112" name="Google Shape;112;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en">
                <a:solidFill>
                  <a:schemeClr val="dk1"/>
                </a:solidFill>
              </a:rPr>
              <a:t>Dog Rotated by 180 degree counterclockwise</a:t>
            </a:r>
            <a:endParaRPr>
              <a:solidFill>
                <a:schemeClr val="dk1"/>
              </a:solidFill>
            </a:endParaRPr>
          </a:p>
        </p:txBody>
      </p:sp>
      <p:pic>
        <p:nvPicPr>
          <p:cNvPr id="113" name="Google Shape;113;p20"/>
          <p:cNvPicPr preferRelativeResize="0"/>
          <p:nvPr/>
        </p:nvPicPr>
        <p:blipFill>
          <a:blip r:embed="rId3">
            <a:alphaModFix/>
          </a:blip>
          <a:stretch>
            <a:fillRect/>
          </a:stretch>
        </p:blipFill>
        <p:spPr>
          <a:xfrm>
            <a:off x="189200" y="1736875"/>
            <a:ext cx="8765599" cy="315547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Feature Visualisation for Occlusional Sensitivity</a:t>
            </a:r>
            <a:endParaRPr b="1"/>
          </a:p>
        </p:txBody>
      </p:sp>
      <p:sp>
        <p:nvSpPr>
          <p:cNvPr id="119" name="Google Shape;119;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en">
                <a:solidFill>
                  <a:schemeClr val="dk1"/>
                </a:solidFill>
              </a:rPr>
              <a:t>Center Occlusion</a:t>
            </a:r>
            <a:endParaRPr>
              <a:solidFill>
                <a:schemeClr val="dk1"/>
              </a:solidFill>
            </a:endParaRPr>
          </a:p>
        </p:txBody>
      </p:sp>
      <p:pic>
        <p:nvPicPr>
          <p:cNvPr id="120" name="Google Shape;120;p21"/>
          <p:cNvPicPr preferRelativeResize="0"/>
          <p:nvPr/>
        </p:nvPicPr>
        <p:blipFill>
          <a:blip r:embed="rId3">
            <a:alphaModFix/>
          </a:blip>
          <a:stretch>
            <a:fillRect/>
          </a:stretch>
        </p:blipFill>
        <p:spPr>
          <a:xfrm>
            <a:off x="311700" y="1717850"/>
            <a:ext cx="8655498" cy="3277501"/>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TotalTime>
  <Words>933</Words>
  <Application>Microsoft Office PowerPoint</Application>
  <PresentationFormat>On-screen Show (16:9)</PresentationFormat>
  <Paragraphs>118</Paragraphs>
  <Slides>24</Slides>
  <Notes>24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Calligraffitti</vt:lpstr>
      <vt:lpstr>Simple Light</vt:lpstr>
      <vt:lpstr>Visualizing and Understanding Convolutional Networks</vt:lpstr>
      <vt:lpstr>Index</vt:lpstr>
      <vt:lpstr>Introduction</vt:lpstr>
      <vt:lpstr>Problem Statement</vt:lpstr>
      <vt:lpstr>Objectives</vt:lpstr>
      <vt:lpstr>Architecture 1</vt:lpstr>
      <vt:lpstr>Feature Visualisation (Baboon)</vt:lpstr>
      <vt:lpstr>Feature Visualisation for Affine Transformations</vt:lpstr>
      <vt:lpstr>Feature Visualisation for Occlusional Sensitivity</vt:lpstr>
      <vt:lpstr>Feature Visualisation for Occlusional Sensitivity</vt:lpstr>
      <vt:lpstr>Quantitative Evaluation  VGG-16</vt:lpstr>
      <vt:lpstr>Quantitative Evaluation  VGG-19</vt:lpstr>
      <vt:lpstr>Architecture 2</vt:lpstr>
      <vt:lpstr>Image Creation to Maximize class scores </vt:lpstr>
      <vt:lpstr>Unregularized vs l2 Regularization vs Adding Gaussian Blur</vt:lpstr>
      <vt:lpstr>Image Creation to Maximize class scores </vt:lpstr>
      <vt:lpstr>Unregularized vs l2 Regularization vs Adding Gaussian Blur</vt:lpstr>
      <vt:lpstr>Image Creation to Maximize class scores </vt:lpstr>
      <vt:lpstr>Unregularized vs l2 Regularization vs Adding Gaussian Blur </vt:lpstr>
      <vt:lpstr>Heatmap Generation using Occlusion Sensitivity</vt:lpstr>
      <vt:lpstr>Conclusion &amp; Future Works</vt:lpstr>
      <vt:lpstr>References</vt:lpstr>
      <vt:lpstr>Work Divisions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Visualizing and Understanding Convolutional Networks</dc:title>
  <cp:lastModifiedBy>Animesh Pareek</cp:lastModifiedBy>
  <cp:revision>3</cp:revision>
  <dcterms:modified xsi:type="dcterms:W3CDTF">2021-12-06T20:27:33Z</dcterms:modified>
</cp:coreProperties>
</file>